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7"/>
  </p:notesMasterIdLst>
  <p:sldIdLst>
    <p:sldId id="256" r:id="rId2"/>
    <p:sldId id="259" r:id="rId3"/>
    <p:sldId id="273" r:id="rId4"/>
    <p:sldId id="262" r:id="rId5"/>
    <p:sldId id="274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937C4-12D5-4C18-BCCF-06340BAE44B2}" type="datetimeFigureOut">
              <a:rPr kumimoji="1" lang="ja-JP" altLang="en-US" smtClean="0"/>
              <a:pPr/>
              <a:t>2016/6/2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3B57B-3A9D-4F92-8A7F-F7B7F75E221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306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B57B-3A9D-4F92-8A7F-F7B7F75E221E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469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86013F-8BB8-4931-BC2A-816A07FDF551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204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/>
              <a:t>前半</a:t>
            </a:r>
            <a:r>
              <a:rPr lang="en-US" altLang="ja-JP" dirty="0"/>
              <a:t>3</a:t>
            </a:r>
            <a:r>
              <a:rPr lang="ja-JP" altLang="en-US" dirty="0"/>
              <a:t>つは、</a:t>
            </a:r>
            <a:r>
              <a:rPr lang="ja-JP" altLang="en-US" dirty="0" err="1"/>
              <a:t>これこれ</a:t>
            </a:r>
            <a:r>
              <a:rPr lang="ja-JP" altLang="en-US" dirty="0"/>
              <a:t>こういうことから結果が導き出されるといった概念図。</a:t>
            </a:r>
          </a:p>
          <a:p>
            <a:r>
              <a:rPr lang="ja-JP" altLang="en-US" dirty="0"/>
              <a:t>絵柄は必ず</a:t>
            </a:r>
            <a:r>
              <a:rPr lang="ja-JP" altLang="en-US" dirty="0" err="1"/>
              <a:t>し</a:t>
            </a:r>
            <a:r>
              <a:rPr lang="ja-JP" altLang="en-US" dirty="0"/>
              <a:t>この通りでなくとも</a:t>
            </a:r>
            <a:r>
              <a:rPr lang="en-US" altLang="ja-JP" dirty="0"/>
              <a:t>OK</a:t>
            </a:r>
            <a:r>
              <a:rPr lang="ja-JP" altLang="en-US" dirty="0"/>
              <a:t>です。例えば上記の場合は、それぞれのブロックを円柱にしていただく</a:t>
            </a:r>
            <a:r>
              <a:rPr lang="ja-JP" altLang="en-US" dirty="0" err="1"/>
              <a:t>です</a:t>
            </a:r>
            <a:r>
              <a:rPr lang="ja-JP" altLang="en-US" dirty="0"/>
              <a:t>とか・・・。</a:t>
            </a:r>
          </a:p>
          <a:p>
            <a:r>
              <a:rPr lang="ja-JP" altLang="en-US" dirty="0"/>
              <a:t>色味、文字のバランス等、ご調整いただければ幸いです。</a:t>
            </a:r>
          </a:p>
        </p:txBody>
      </p:sp>
    </p:spTree>
    <p:extLst>
      <p:ext uri="{BB962C8B-B14F-4D97-AF65-F5344CB8AC3E}">
        <p14:creationId xmlns:p14="http://schemas.microsoft.com/office/powerpoint/2010/main" val="1892994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角丸四角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40703-E5AE-4000-962C-3E3DB342A8C9}" type="datetime1">
              <a:rPr kumimoji="1" lang="ja-JP" altLang="en-US" smtClean="0"/>
              <a:pPr/>
              <a:t>2016/6/2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DABC16A-BDAB-4D66-B92F-5C2436E102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C221-7787-4C59-B63E-A387E9B36FB2}" type="datetime1">
              <a:rPr kumimoji="1" lang="ja-JP" altLang="en-US" smtClean="0"/>
              <a:pPr/>
              <a:t>2016/6/2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C16A-BDAB-4D66-B92F-5C2436E102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D99A-B884-4F58-990B-7588E509EE7D}" type="datetime1">
              <a:rPr kumimoji="1" lang="ja-JP" altLang="en-US" smtClean="0"/>
              <a:pPr/>
              <a:t>2016/6/2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C16A-BDAB-4D66-B92F-5C2436E102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65FB4-D687-4A51-9042-752F85F99359}" type="datetime1">
              <a:rPr kumimoji="1" lang="ja-JP" altLang="en-US" smtClean="0"/>
              <a:pPr/>
              <a:t>2016/6/2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C16A-BDAB-4D66-B92F-5C2436E102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角丸四角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60B3-C073-484A-8CAC-8896998FFB61}" type="datetime1">
              <a:rPr kumimoji="1" lang="ja-JP" altLang="en-US" smtClean="0"/>
              <a:pPr/>
              <a:t>2016/6/2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532440" y="6237312"/>
            <a:ext cx="457200" cy="457200"/>
          </a:xfrm>
        </p:spPr>
        <p:txBody>
          <a:bodyPr/>
          <a:lstStyle/>
          <a:p>
            <a:fld id="{DDABC16A-BDAB-4D66-B92F-5C2436E102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31D2F-8E03-468B-8D15-39F79CDD8F23}" type="datetime1">
              <a:rPr kumimoji="1" lang="ja-JP" altLang="en-US" smtClean="0"/>
              <a:pPr/>
              <a:t>2016/6/2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C16A-BDAB-4D66-B92F-5C2436E102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49FF-C291-41A3-9E1A-EC423057EC8B}" type="datetime1">
              <a:rPr kumimoji="1" lang="ja-JP" altLang="en-US" smtClean="0"/>
              <a:pPr/>
              <a:t>2016/6/2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C16A-BDAB-4D66-B92F-5C2436E102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1A193-5041-4CFB-81F0-F69ABA916AFB}" type="datetime1">
              <a:rPr kumimoji="1" lang="ja-JP" altLang="en-US" smtClean="0"/>
              <a:pPr/>
              <a:t>2016/6/2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C16A-BDAB-4D66-B92F-5C2436E102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4868-ED87-4CA9-8FF9-768064B5FA0D}" type="datetime1">
              <a:rPr kumimoji="1" lang="ja-JP" altLang="en-US" smtClean="0"/>
              <a:pPr/>
              <a:t>2016/6/2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C16A-BDAB-4D66-B92F-5C2436E102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角丸四角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02A1-4CF2-4402-AD65-C5E39CCAB6C3}" type="datetime1">
              <a:rPr kumimoji="1" lang="ja-JP" altLang="en-US" smtClean="0"/>
              <a:pPr/>
              <a:t>2016/6/2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C16A-BDAB-4D66-B92F-5C2436E102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20791-7550-450E-892A-17F6B97FD559}" type="datetime1">
              <a:rPr kumimoji="1" lang="ja-JP" altLang="en-US" smtClean="0"/>
              <a:pPr/>
              <a:t>2016/6/2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532440" y="6165304"/>
            <a:ext cx="457200" cy="457200"/>
          </a:xfrm>
        </p:spPr>
        <p:txBody>
          <a:bodyPr/>
          <a:lstStyle/>
          <a:p>
            <a:fld id="{DDABC16A-BDAB-4D66-B92F-5C2436E102D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正方形/長方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角丸四角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99C920-56EA-4ECC-A505-2019B099B71A}" type="datetime1">
              <a:rPr kumimoji="1" lang="ja-JP" altLang="en-US" smtClean="0"/>
              <a:pPr/>
              <a:t>2016/6/2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532440" y="6165304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DABC16A-BDAB-4D66-B92F-5C2436E102D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5733256"/>
            <a:ext cx="7304856" cy="504056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kumimoji="1" lang="ja-JP" altLang="en-US" sz="2000" dirty="0" smtClean="0"/>
              <a:t>　　　　　　　　　　　　　　　　　　　　　　　　　　　　　　　　　　　　　　秋田県信用保証協会</a:t>
            </a:r>
            <a:endParaRPr kumimoji="1" lang="ja-JP" altLang="en-US" sz="2000" dirty="0" smtClean="0">
              <a:solidFill>
                <a:schemeClr val="tx1"/>
              </a:solidFill>
            </a:endParaRPr>
          </a:p>
          <a:p>
            <a:pPr algn="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520281"/>
          </a:xfrm>
        </p:spPr>
        <p:txBody>
          <a:bodyPr/>
          <a:lstStyle/>
          <a:p>
            <a:r>
              <a:rPr lang="ja-JP" altLang="en-US" dirty="0" smtClean="0"/>
              <a:t>保証相談ホットラインの概要</a:t>
            </a:r>
            <a:br>
              <a:rPr lang="ja-JP" altLang="en-US" dirty="0" smtClean="0"/>
            </a:br>
            <a:r>
              <a:rPr lang="ja-JP" altLang="en-US" sz="2400" dirty="0" smtClean="0"/>
              <a:t>～中小企業に寄り添った支援のために～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78098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</a:rPr>
              <a:t>保証相談</a:t>
            </a:r>
            <a:r>
              <a:rPr lang="ja-JP" altLang="en-US" sz="3200" dirty="0" smtClean="0">
                <a:solidFill>
                  <a:schemeClr val="tx1"/>
                </a:solidFill>
              </a:rPr>
              <a:t>機能の強化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914400" y="1340768"/>
            <a:ext cx="6321896" cy="792088"/>
          </a:xfrm>
        </p:spPr>
        <p:txBody>
          <a:bodyPr/>
          <a:lstStyle/>
          <a:p>
            <a:endParaRPr kumimoji="1" lang="ja-JP" altLang="en-US" dirty="0" smtClean="0"/>
          </a:p>
          <a:p>
            <a:pPr>
              <a:buNone/>
            </a:pP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03648" y="1340768"/>
            <a:ext cx="6696744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+mj-ea"/>
                <a:ea typeface="+mj-ea"/>
              </a:rPr>
              <a:t>商工会議所・商工会との連携による</a:t>
            </a:r>
          </a:p>
          <a:p>
            <a:pPr algn="ctr"/>
            <a:r>
              <a:rPr lang="ja-JP" altLang="en-US" sz="2400" dirty="0" smtClean="0">
                <a:latin typeface="+mj-ea"/>
                <a:ea typeface="+mj-ea"/>
              </a:rPr>
              <a:t>伴走型経営支援の実践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3223848" y="2294707"/>
            <a:ext cx="2952328" cy="1152128"/>
          </a:xfrm>
          <a:prstGeom prst="downArrow">
            <a:avLst>
              <a:gd name="adj1" fmla="val 50000"/>
              <a:gd name="adj2" fmla="val 51498"/>
            </a:avLst>
          </a:prstGeom>
          <a:ln w="19050"/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アクションプラン</a:t>
            </a:r>
            <a:endParaRPr kumimoji="1" lang="ja-JP" altLang="en-US" dirty="0"/>
          </a:p>
        </p:txBody>
      </p:sp>
      <p:sp>
        <p:nvSpPr>
          <p:cNvPr id="24" name="スライド番号プレースホルダ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C16A-BDAB-4D66-B92F-5C2436E102DD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5664116" y="3592928"/>
            <a:ext cx="2935287" cy="26409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30000"/>
              </a:lnSpc>
            </a:pPr>
            <a:endParaRPr lang="ja-JP" altLang="en-US" sz="2400" dirty="0" smtClean="0">
              <a:latin typeface="ＭＳ ゴシック" pitchFamily="49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2400" dirty="0" smtClean="0">
                <a:latin typeface="ＭＳ ゴシック" pitchFamily="49" charset="-128"/>
              </a:rPr>
              <a:t>　・巡回訪問</a:t>
            </a:r>
          </a:p>
          <a:p>
            <a:pPr>
              <a:lnSpc>
                <a:spcPct val="130000"/>
              </a:lnSpc>
            </a:pPr>
            <a:r>
              <a:rPr lang="ja-JP" altLang="en-US" sz="2400" dirty="0" smtClean="0">
                <a:latin typeface="ＭＳ ゴシック" pitchFamily="49" charset="-128"/>
              </a:rPr>
              <a:t>　・</a:t>
            </a:r>
            <a:r>
              <a:rPr lang="ja-JP" altLang="en-US" sz="2400" dirty="0">
                <a:latin typeface="ＭＳ ゴシック" pitchFamily="49" charset="-128"/>
              </a:rPr>
              <a:t>金融</a:t>
            </a:r>
            <a:r>
              <a:rPr lang="ja-JP" altLang="en-US" sz="2400" dirty="0" smtClean="0">
                <a:latin typeface="ＭＳ ゴシック" pitchFamily="49" charset="-128"/>
              </a:rPr>
              <a:t>相談</a:t>
            </a:r>
          </a:p>
          <a:p>
            <a:pPr>
              <a:lnSpc>
                <a:spcPct val="130000"/>
              </a:lnSpc>
            </a:pPr>
            <a:r>
              <a:rPr lang="ja-JP" altLang="en-US" sz="2400" dirty="0" smtClean="0">
                <a:latin typeface="ＭＳ ゴシック" pitchFamily="49" charset="-128"/>
              </a:rPr>
              <a:t>　・</a:t>
            </a:r>
            <a:r>
              <a:rPr lang="ja-JP" altLang="en-US" sz="2400" dirty="0">
                <a:latin typeface="ＭＳ ゴシック" pitchFamily="49" charset="-128"/>
              </a:rPr>
              <a:t>経営</a:t>
            </a:r>
            <a:r>
              <a:rPr lang="ja-JP" altLang="en-US" sz="2400" dirty="0" smtClean="0">
                <a:latin typeface="ＭＳ ゴシック" pitchFamily="49" charset="-128"/>
              </a:rPr>
              <a:t>相談</a:t>
            </a:r>
          </a:p>
          <a:p>
            <a:pPr>
              <a:lnSpc>
                <a:spcPct val="130000"/>
              </a:lnSpc>
            </a:pPr>
            <a:r>
              <a:rPr lang="ja-JP" altLang="en-US" sz="2400" dirty="0" smtClean="0">
                <a:latin typeface="ＭＳ ゴシック" pitchFamily="49" charset="-128"/>
              </a:rPr>
              <a:t>　・起業塾開催</a:t>
            </a:r>
            <a:endParaRPr lang="en-US" altLang="ja-JP" sz="2400" dirty="0">
              <a:latin typeface="ＭＳ ゴシック" pitchFamily="49" charset="-128"/>
            </a:endParaRPr>
          </a:p>
          <a:p>
            <a:pPr>
              <a:lnSpc>
                <a:spcPct val="130000"/>
              </a:lnSpc>
            </a:pPr>
            <a:endParaRPr lang="ja-JP" altLang="en-US" sz="2400" dirty="0">
              <a:latin typeface="ＭＳ ゴシック" pitchFamily="49" charset="-128"/>
            </a:endParaRP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875540" y="3631501"/>
            <a:ext cx="2935288" cy="26023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30000"/>
              </a:lnSpc>
            </a:pPr>
            <a:r>
              <a:rPr lang="ja-JP" altLang="en-US" sz="2400" dirty="0" smtClean="0">
                <a:latin typeface="ＭＳ ゴシック" pitchFamily="49" charset="-128"/>
              </a:rPr>
              <a:t>　・帯同訪問</a:t>
            </a:r>
          </a:p>
          <a:p>
            <a:pPr>
              <a:lnSpc>
                <a:spcPct val="130000"/>
              </a:lnSpc>
            </a:pPr>
            <a:r>
              <a:rPr lang="ja-JP" altLang="en-US" sz="2400" dirty="0" smtClean="0">
                <a:latin typeface="ＭＳ ゴシック" pitchFamily="49" charset="-128"/>
              </a:rPr>
              <a:t>　・保証支援 </a:t>
            </a:r>
          </a:p>
          <a:p>
            <a:pPr>
              <a:lnSpc>
                <a:spcPct val="130000"/>
              </a:lnSpc>
            </a:pPr>
            <a:r>
              <a:rPr lang="ja-JP" altLang="en-US" sz="2400" dirty="0" smtClean="0">
                <a:latin typeface="ＭＳ ゴシック" pitchFamily="49" charset="-128"/>
              </a:rPr>
              <a:t>　・専門家派遣</a:t>
            </a:r>
          </a:p>
          <a:p>
            <a:pPr>
              <a:lnSpc>
                <a:spcPct val="130000"/>
              </a:lnSpc>
            </a:pPr>
            <a:r>
              <a:rPr lang="ja-JP" altLang="en-US" sz="2400" dirty="0" smtClean="0">
                <a:latin typeface="ＭＳ ゴシック" pitchFamily="49" charset="-128"/>
              </a:rPr>
              <a:t>　・創業支援等</a:t>
            </a:r>
          </a:p>
          <a:p>
            <a:pPr>
              <a:lnSpc>
                <a:spcPct val="130000"/>
              </a:lnSpc>
            </a:pPr>
            <a:r>
              <a:rPr lang="ja-JP" altLang="en-US" sz="1200" dirty="0" smtClean="0">
                <a:latin typeface="ＭＳ ゴシック" pitchFamily="49" charset="-128"/>
              </a:rPr>
              <a:t> </a:t>
            </a:r>
            <a:endParaRPr lang="ja-JP" altLang="en-US" sz="1200" dirty="0">
              <a:latin typeface="ＭＳ ゴシック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80908" y="3262169"/>
            <a:ext cx="2901701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商工会議所・商工会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88228" y="3295517"/>
            <a:ext cx="292260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信　用　保</a:t>
            </a:r>
            <a:r>
              <a:rPr kumimoji="1" lang="ja-JP" altLang="en-US" dirty="0" smtClean="0"/>
              <a:t>　証　協　会</a:t>
            </a:r>
            <a:endParaRPr kumimoji="1" lang="ja-JP" altLang="en-US" dirty="0"/>
          </a:p>
        </p:txBody>
      </p:sp>
      <p:grpSp>
        <p:nvGrpSpPr>
          <p:cNvPr id="40" name="グループ化 39"/>
          <p:cNvGrpSpPr/>
          <p:nvPr/>
        </p:nvGrpSpPr>
        <p:grpSpPr>
          <a:xfrm>
            <a:off x="3856618" y="3744560"/>
            <a:ext cx="1770018" cy="2376264"/>
            <a:chOff x="2540924" y="2176684"/>
            <a:chExt cx="1251151" cy="1512168"/>
          </a:xfrm>
        </p:grpSpPr>
        <p:sp>
          <p:nvSpPr>
            <p:cNvPr id="41" name="星 16 40"/>
            <p:cNvSpPr/>
            <p:nvPr/>
          </p:nvSpPr>
          <p:spPr>
            <a:xfrm>
              <a:off x="2955311" y="2598962"/>
              <a:ext cx="444400" cy="444400"/>
            </a:xfrm>
            <a:prstGeom prst="star16">
              <a:avLst>
                <a:gd name="adj" fmla="val 41787"/>
              </a:avLst>
            </a:prstGeom>
            <a:solidFill>
              <a:srgbClr val="F79646">
                <a:lumMod val="60000"/>
                <a:lumOff val="4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42" name="1 つの角を丸めた四角形 41"/>
            <p:cNvSpPr/>
            <p:nvPr/>
          </p:nvSpPr>
          <p:spPr>
            <a:xfrm>
              <a:off x="3504043" y="3592841"/>
              <a:ext cx="240026" cy="96011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43" name="台形 42"/>
            <p:cNvSpPr/>
            <p:nvPr/>
          </p:nvSpPr>
          <p:spPr>
            <a:xfrm flipH="1">
              <a:off x="3571206" y="2896764"/>
              <a:ext cx="192021" cy="696077"/>
            </a:xfrm>
            <a:prstGeom prst="trapezoid">
              <a:avLst>
                <a:gd name="adj" fmla="val 13095"/>
              </a:avLst>
            </a:prstGeom>
            <a:solidFill>
              <a:srgbClr val="F79646">
                <a:lumMod val="5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44" name="円/楕円 43"/>
            <p:cNvSpPr/>
            <p:nvPr/>
          </p:nvSpPr>
          <p:spPr>
            <a:xfrm flipH="1">
              <a:off x="3480041" y="2176684"/>
              <a:ext cx="288032" cy="288032"/>
            </a:xfrm>
            <a:prstGeom prst="ellipse">
              <a:avLst/>
            </a:pr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45" name="片側の 2 つの角を切り取った四角形 44"/>
            <p:cNvSpPr/>
            <p:nvPr/>
          </p:nvSpPr>
          <p:spPr>
            <a:xfrm flipH="1">
              <a:off x="3456038" y="2464716"/>
              <a:ext cx="336037" cy="576064"/>
            </a:xfrm>
            <a:prstGeom prst="snip2SameRect">
              <a:avLst/>
            </a:pr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grpSp>
          <p:nvGrpSpPr>
            <p:cNvPr id="46" name="グループ化 45"/>
            <p:cNvGrpSpPr/>
            <p:nvPr/>
          </p:nvGrpSpPr>
          <p:grpSpPr>
            <a:xfrm rot="19800000" flipH="1">
              <a:off x="3099729" y="2747608"/>
              <a:ext cx="164413" cy="123261"/>
              <a:chOff x="4592950" y="3006822"/>
              <a:chExt cx="371030" cy="278164"/>
            </a:xfrm>
            <a:solidFill>
              <a:srgbClr val="F79646">
                <a:lumMod val="75000"/>
              </a:srgbClr>
            </a:solidFill>
          </p:grpSpPr>
          <p:sp>
            <p:nvSpPr>
              <p:cNvPr id="60" name="角丸四角形 59"/>
              <p:cNvSpPr/>
              <p:nvPr/>
            </p:nvSpPr>
            <p:spPr>
              <a:xfrm>
                <a:off x="4592950" y="3068961"/>
                <a:ext cx="371030" cy="216025"/>
              </a:xfrm>
              <a:prstGeom prst="roundRect">
                <a:avLst>
                  <a:gd name="adj" fmla="val 50000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1" name="角丸四角形 60"/>
              <p:cNvSpPr/>
              <p:nvPr/>
            </p:nvSpPr>
            <p:spPr>
              <a:xfrm rot="18900000">
                <a:off x="4615676" y="3006822"/>
                <a:ext cx="248689" cy="84298"/>
              </a:xfrm>
              <a:prstGeom prst="roundRect">
                <a:avLst>
                  <a:gd name="adj" fmla="val 50000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</p:grpSp>
        <p:sp>
          <p:nvSpPr>
            <p:cNvPr id="47" name="正方形/長方形 46"/>
            <p:cNvSpPr/>
            <p:nvPr/>
          </p:nvSpPr>
          <p:spPr>
            <a:xfrm rot="19800000" flipH="1">
              <a:off x="3218266" y="2624007"/>
              <a:ext cx="475545" cy="113466"/>
            </a:xfrm>
            <a:prstGeom prst="rect">
              <a:avLst/>
            </a:pr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48" name="台形 47"/>
            <p:cNvSpPr/>
            <p:nvPr/>
          </p:nvSpPr>
          <p:spPr>
            <a:xfrm flipH="1">
              <a:off x="3493455" y="2896764"/>
              <a:ext cx="192021" cy="696077"/>
            </a:xfrm>
            <a:prstGeom prst="trapezoid">
              <a:avLst>
                <a:gd name="adj" fmla="val 13095"/>
              </a:avLst>
            </a:pr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49" name="1 つの角を丸めた四角形 48"/>
            <p:cNvSpPr/>
            <p:nvPr/>
          </p:nvSpPr>
          <p:spPr>
            <a:xfrm>
              <a:off x="3427190" y="3592841"/>
              <a:ext cx="240026" cy="96011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rgbClr val="F7964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50" name="1 つの角を丸めた四角形 49"/>
            <p:cNvSpPr/>
            <p:nvPr/>
          </p:nvSpPr>
          <p:spPr>
            <a:xfrm flipH="1">
              <a:off x="2588929" y="3592841"/>
              <a:ext cx="240026" cy="96011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ysClr val="windowText" lastClr="000000">
                <a:lumMod val="65000"/>
                <a:lumOff val="3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51" name="台形 50"/>
            <p:cNvSpPr/>
            <p:nvPr/>
          </p:nvSpPr>
          <p:spPr>
            <a:xfrm>
              <a:off x="2569772" y="2896764"/>
              <a:ext cx="192021" cy="696077"/>
            </a:xfrm>
            <a:prstGeom prst="trapezoid">
              <a:avLst>
                <a:gd name="adj" fmla="val 13095"/>
              </a:avLst>
            </a:prstGeom>
            <a:solidFill>
              <a:sysClr val="windowText" lastClr="000000">
                <a:lumMod val="65000"/>
                <a:lumOff val="3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52" name="円/楕円 51"/>
            <p:cNvSpPr/>
            <p:nvPr/>
          </p:nvSpPr>
          <p:spPr>
            <a:xfrm>
              <a:off x="2564927" y="2176684"/>
              <a:ext cx="288032" cy="288032"/>
            </a:xfrm>
            <a:prstGeom prst="ellipse">
              <a:avLst/>
            </a:prstGeom>
            <a:solidFill>
              <a:sysClr val="window" lastClr="FFFFFF">
                <a:lumMod val="50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53" name="片側の 2 つの角を切り取った四角形 52"/>
            <p:cNvSpPr/>
            <p:nvPr/>
          </p:nvSpPr>
          <p:spPr>
            <a:xfrm>
              <a:off x="2540924" y="2464716"/>
              <a:ext cx="336037" cy="576064"/>
            </a:xfrm>
            <a:prstGeom prst="snip2SameRect">
              <a:avLst/>
            </a:prstGeom>
            <a:solidFill>
              <a:sysClr val="window" lastClr="FFFFFF">
                <a:lumMod val="50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grpSp>
          <p:nvGrpSpPr>
            <p:cNvPr id="54" name="グループ化 53"/>
            <p:cNvGrpSpPr/>
            <p:nvPr/>
          </p:nvGrpSpPr>
          <p:grpSpPr>
            <a:xfrm rot="1800000">
              <a:off x="3068857" y="2747608"/>
              <a:ext cx="164413" cy="123261"/>
              <a:chOff x="4592950" y="3006822"/>
              <a:chExt cx="371030" cy="278164"/>
            </a:xfrm>
            <a:solidFill>
              <a:sysClr val="window" lastClr="FFFFFF">
                <a:lumMod val="50000"/>
              </a:sysClr>
            </a:solidFill>
          </p:grpSpPr>
          <p:sp>
            <p:nvSpPr>
              <p:cNvPr id="58" name="角丸四角形 57"/>
              <p:cNvSpPr/>
              <p:nvPr/>
            </p:nvSpPr>
            <p:spPr>
              <a:xfrm>
                <a:off x="4592950" y="3068961"/>
                <a:ext cx="371030" cy="216025"/>
              </a:xfrm>
              <a:prstGeom prst="roundRect">
                <a:avLst>
                  <a:gd name="adj" fmla="val 50000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9" name="角丸四角形 58"/>
              <p:cNvSpPr/>
              <p:nvPr/>
            </p:nvSpPr>
            <p:spPr>
              <a:xfrm rot="18900000">
                <a:off x="4615676" y="3006822"/>
                <a:ext cx="248689" cy="84298"/>
              </a:xfrm>
              <a:prstGeom prst="roundRect">
                <a:avLst>
                  <a:gd name="adj" fmla="val 50000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</p:grpSp>
        <p:sp>
          <p:nvSpPr>
            <p:cNvPr id="55" name="正方形/長方形 54"/>
            <p:cNvSpPr/>
            <p:nvPr/>
          </p:nvSpPr>
          <p:spPr>
            <a:xfrm rot="1800000">
              <a:off x="2639189" y="2624007"/>
              <a:ext cx="475545" cy="113466"/>
            </a:xfrm>
            <a:prstGeom prst="rect">
              <a:avLst/>
            </a:prstGeom>
            <a:solidFill>
              <a:sysClr val="window" lastClr="FFFFFF">
                <a:lumMod val="50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56" name="台形 55"/>
            <p:cNvSpPr/>
            <p:nvPr/>
          </p:nvSpPr>
          <p:spPr>
            <a:xfrm>
              <a:off x="2647523" y="2896764"/>
              <a:ext cx="192021" cy="696077"/>
            </a:xfrm>
            <a:prstGeom prst="trapezoid">
              <a:avLst>
                <a:gd name="adj" fmla="val 13095"/>
              </a:avLst>
            </a:prstGeom>
            <a:solidFill>
              <a:sysClr val="window" lastClr="FFFFFF">
                <a:lumMod val="50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57" name="1 つの角を丸めた四角形 56"/>
            <p:cNvSpPr/>
            <p:nvPr/>
          </p:nvSpPr>
          <p:spPr>
            <a:xfrm flipH="1">
              <a:off x="2665783" y="3592841"/>
              <a:ext cx="240026" cy="96011"/>
            </a:xfrm>
            <a:prstGeom prst="snipRoundRect">
              <a:avLst>
                <a:gd name="adj1" fmla="val 50000"/>
                <a:gd name="adj2" fmla="val 0"/>
              </a:avLst>
            </a:prstGeom>
            <a:solidFill>
              <a:sysClr val="window" lastClr="FFFFFF">
                <a:lumMod val="50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父\Documents\お父さん\パワポ　素材\矢印\yajirushi01_14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03648" y="1268760"/>
            <a:ext cx="6029845" cy="5184576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348464" cy="648072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+mj-ea"/>
              </a:rPr>
              <a:t>保証相談ホットライン</a:t>
            </a:r>
            <a:r>
              <a:rPr lang="ja-JP" altLang="en-US" sz="3200" dirty="0" smtClean="0">
                <a:solidFill>
                  <a:schemeClr val="tx1"/>
                </a:solidFill>
                <a:latin typeface="+mj-ea"/>
              </a:rPr>
              <a:t>のイメージ</a:t>
            </a:r>
            <a:endParaRPr lang="en-US" altLang="ja-JP" sz="32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C16A-BDAB-4D66-B92F-5C2436E102DD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1"/>
          </p:nvPr>
        </p:nvSpPr>
        <p:spPr>
          <a:xfrm>
            <a:off x="683923" y="1447800"/>
            <a:ext cx="1727837" cy="205320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kumimoji="1" lang="ja-JP" altLang="en-US" sz="2000" dirty="0" smtClean="0"/>
          </a:p>
          <a:p>
            <a:pPr algn="ctr">
              <a:buNone/>
            </a:pPr>
            <a:r>
              <a:rPr kumimoji="1" lang="ja-JP" altLang="en-US" sz="2000" dirty="0" smtClean="0"/>
              <a:t>商工会議所</a:t>
            </a:r>
          </a:p>
          <a:p>
            <a:pPr algn="ctr">
              <a:buNone/>
            </a:pPr>
            <a:r>
              <a:rPr lang="ja-JP" altLang="en-US" sz="2000" dirty="0"/>
              <a:t>商工会</a:t>
            </a:r>
            <a:endParaRPr kumimoji="1" lang="ja-JP" altLang="en-US" sz="2000" dirty="0" smtClean="0"/>
          </a:p>
          <a:p>
            <a:pPr algn="ctr"/>
            <a:endParaRPr kumimoji="1" lang="ja-JP" altLang="en-US" dirty="0"/>
          </a:p>
        </p:txBody>
      </p:sp>
      <p:sp>
        <p:nvSpPr>
          <p:cNvPr id="6" name="コンテンツ プレースホルダ 21"/>
          <p:cNvSpPr txBox="1">
            <a:spLocks/>
          </p:cNvSpPr>
          <p:nvPr/>
        </p:nvSpPr>
        <p:spPr>
          <a:xfrm>
            <a:off x="6516216" y="1484784"/>
            <a:ext cx="2016224" cy="1944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rtlCol="0" anchor="ctr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1" lang="ja-JP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信用保証協会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相談受付担当者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4" descr="C:\Users\父\Documents\お父さん\パワポ　素材\人物\meeting_presen01\mobile_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3717032"/>
            <a:ext cx="1224136" cy="1883287"/>
          </a:xfrm>
          <a:prstGeom prst="rect">
            <a:avLst/>
          </a:prstGeom>
          <a:noFill/>
        </p:spPr>
      </p:pic>
      <p:pic>
        <p:nvPicPr>
          <p:cNvPr id="8" name="Picture 8" descr="C:\Users\父\Documents\お父さん\パワポ　素材\人物\meeting_presen01\presen_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3284984"/>
            <a:ext cx="1800200" cy="1306944"/>
          </a:xfrm>
          <a:prstGeom prst="rect">
            <a:avLst/>
          </a:prstGeom>
          <a:noFill/>
        </p:spPr>
      </p:pic>
      <p:pic>
        <p:nvPicPr>
          <p:cNvPr id="9" name="Picture 2" descr="C:\Users\父\Documents\お父さん\パワポ　素材\その他\八百屋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4509120"/>
            <a:ext cx="1080120" cy="2022646"/>
          </a:xfrm>
          <a:prstGeom prst="rect">
            <a:avLst/>
          </a:prstGeom>
          <a:noFill/>
        </p:spPr>
      </p:pic>
      <p:sp>
        <p:nvSpPr>
          <p:cNvPr id="15" name="角丸四角形吹き出し 14"/>
          <p:cNvSpPr/>
          <p:nvPr/>
        </p:nvSpPr>
        <p:spPr>
          <a:xfrm>
            <a:off x="5796136" y="4077072"/>
            <a:ext cx="1368152" cy="720080"/>
          </a:xfrm>
          <a:prstGeom prst="wedgeRoundRectCallout">
            <a:avLst>
              <a:gd name="adj1" fmla="val 82269"/>
              <a:gd name="adj2" fmla="val 21854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わかりました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訪問してみます</a:t>
            </a:r>
            <a:endParaRPr kumimoji="1" lang="ja-JP" altLang="en-US" sz="1200" dirty="0"/>
          </a:p>
        </p:txBody>
      </p:sp>
      <p:sp>
        <p:nvSpPr>
          <p:cNvPr id="16" name="上矢印吹き出し 15"/>
          <p:cNvSpPr/>
          <p:nvPr/>
        </p:nvSpPr>
        <p:spPr>
          <a:xfrm>
            <a:off x="835337" y="3566594"/>
            <a:ext cx="1936463" cy="864096"/>
          </a:xfrm>
          <a:prstGeom prst="up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金融・経営相談</a:t>
            </a:r>
            <a:endParaRPr kumimoji="1" lang="ja-JP" altLang="en-US" dirty="0"/>
          </a:p>
        </p:txBody>
      </p:sp>
      <p:sp>
        <p:nvSpPr>
          <p:cNvPr id="17" name="V 字形矢印 16"/>
          <p:cNvSpPr/>
          <p:nvPr/>
        </p:nvSpPr>
        <p:spPr>
          <a:xfrm>
            <a:off x="2565476" y="1669583"/>
            <a:ext cx="3888432" cy="1800200"/>
          </a:xfrm>
          <a:prstGeom prst="notchedRightArrow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保証相談ホットライン</a:t>
            </a:r>
          </a:p>
          <a:p>
            <a:pPr algn="ctr"/>
            <a:r>
              <a:rPr lang="ja-JP" altLang="en-US" dirty="0" smtClean="0"/>
              <a:t>中小企業の相談をすばやくキャッチ</a:t>
            </a:r>
            <a:endParaRPr kumimoji="1" lang="ja-JP" altLang="en-US" dirty="0"/>
          </a:p>
        </p:txBody>
      </p:sp>
      <p:sp>
        <p:nvSpPr>
          <p:cNvPr id="18" name="上矢印吹き出し 17"/>
          <p:cNvSpPr/>
          <p:nvPr/>
        </p:nvSpPr>
        <p:spPr>
          <a:xfrm>
            <a:off x="3203848" y="4509120"/>
            <a:ext cx="2520280" cy="1080120"/>
          </a:xfrm>
          <a:prstGeom prst="upArrow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定期的ミーティング</a:t>
            </a:r>
          </a:p>
          <a:p>
            <a:pPr algn="ctr"/>
            <a:r>
              <a:rPr lang="ja-JP" altLang="en-US" sz="1400" dirty="0" smtClean="0"/>
              <a:t>フィードバック</a:t>
            </a:r>
          </a:p>
          <a:p>
            <a:pPr algn="ctr"/>
            <a:r>
              <a:rPr kumimoji="1" lang="ja-JP" altLang="en-US" sz="1400" dirty="0" smtClean="0"/>
              <a:t>定量情報</a:t>
            </a:r>
            <a:r>
              <a:rPr kumimoji="1" lang="en-US" altLang="ja-JP" sz="1400" dirty="0" smtClean="0"/>
              <a:t>(</a:t>
            </a:r>
            <a:r>
              <a:rPr kumimoji="1" lang="ja-JP" altLang="en-US" sz="1400" dirty="0" smtClean="0"/>
              <a:t>相談件数</a:t>
            </a:r>
            <a:r>
              <a:rPr kumimoji="1" lang="en-US" altLang="ja-JP" sz="1400" dirty="0" smtClean="0"/>
              <a:t>)</a:t>
            </a:r>
            <a:r>
              <a:rPr kumimoji="1" lang="ja-JP" altLang="en-US" sz="1400" dirty="0" smtClean="0"/>
              <a:t>の把握</a:t>
            </a:r>
            <a:endParaRPr kumimoji="1" lang="ja-JP" altLang="en-US" sz="1400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2112532" y="1301554"/>
            <a:ext cx="848701" cy="798509"/>
            <a:chOff x="3990725" y="900112"/>
            <a:chExt cx="1576497" cy="1481291"/>
          </a:xfrm>
        </p:grpSpPr>
        <p:sp>
          <p:nvSpPr>
            <p:cNvPr id="20" name="角丸四角形 19"/>
            <p:cNvSpPr/>
            <p:nvPr/>
          </p:nvSpPr>
          <p:spPr bwMode="auto">
            <a:xfrm>
              <a:off x="4424804" y="900112"/>
              <a:ext cx="1142418" cy="1481291"/>
            </a:xfrm>
            <a:prstGeom prst="roundRect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ex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21" name="角丸四角形 20"/>
            <p:cNvSpPr/>
            <p:nvPr/>
          </p:nvSpPr>
          <p:spPr bwMode="auto">
            <a:xfrm>
              <a:off x="3990725" y="900112"/>
              <a:ext cx="381808" cy="1481291"/>
            </a:xfrm>
            <a:prstGeom prst="roundRect">
              <a:avLst>
                <a:gd name="adj" fmla="val 32453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  <a:ex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 bwMode="auto">
            <a:xfrm>
              <a:off x="4610334" y="1043735"/>
              <a:ext cx="811738" cy="319134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  <a:ex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grpSp>
          <p:nvGrpSpPr>
            <p:cNvPr id="23" name="グループ化 22"/>
            <p:cNvGrpSpPr/>
            <p:nvPr/>
          </p:nvGrpSpPr>
          <p:grpSpPr>
            <a:xfrm>
              <a:off x="4610338" y="1491488"/>
              <a:ext cx="833444" cy="734485"/>
              <a:chOff x="4610338" y="1491488"/>
              <a:chExt cx="833444" cy="734485"/>
            </a:xfrm>
          </p:grpSpPr>
          <p:grpSp>
            <p:nvGrpSpPr>
              <p:cNvPr id="24" name="グループ化 23"/>
              <p:cNvGrpSpPr/>
              <p:nvPr/>
            </p:nvGrpSpPr>
            <p:grpSpPr>
              <a:xfrm>
                <a:off x="4610338" y="1491488"/>
                <a:ext cx="833444" cy="149269"/>
                <a:chOff x="4610334" y="1491488"/>
                <a:chExt cx="925876" cy="149269"/>
              </a:xfrm>
              <a:solidFill>
                <a:schemeClr val="bg1"/>
              </a:solidFill>
            </p:grpSpPr>
            <p:sp>
              <p:nvSpPr>
                <p:cNvPr id="37" name="円/楕円 36"/>
                <p:cNvSpPr/>
                <p:nvPr/>
              </p:nvSpPr>
              <p:spPr bwMode="auto">
                <a:xfrm>
                  <a:off x="4610334" y="1491488"/>
                  <a:ext cx="291892" cy="149269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" name="円/楕円 37"/>
                <p:cNvSpPr/>
                <p:nvPr/>
              </p:nvSpPr>
              <p:spPr bwMode="auto">
                <a:xfrm>
                  <a:off x="4927326" y="1491488"/>
                  <a:ext cx="291892" cy="149269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" name="円/楕円 38"/>
                <p:cNvSpPr/>
                <p:nvPr/>
              </p:nvSpPr>
              <p:spPr bwMode="auto">
                <a:xfrm>
                  <a:off x="5244318" y="1491488"/>
                  <a:ext cx="291892" cy="149269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" name="グループ化 24"/>
              <p:cNvGrpSpPr/>
              <p:nvPr/>
            </p:nvGrpSpPr>
            <p:grpSpPr>
              <a:xfrm>
                <a:off x="4610338" y="1686560"/>
                <a:ext cx="833444" cy="149269"/>
                <a:chOff x="4610334" y="1491488"/>
                <a:chExt cx="925876" cy="149269"/>
              </a:xfrm>
              <a:solidFill>
                <a:schemeClr val="bg1"/>
              </a:solidFill>
            </p:grpSpPr>
            <p:sp>
              <p:nvSpPr>
                <p:cNvPr id="34" name="円/楕円 33"/>
                <p:cNvSpPr/>
                <p:nvPr/>
              </p:nvSpPr>
              <p:spPr bwMode="auto">
                <a:xfrm>
                  <a:off x="4610334" y="1491488"/>
                  <a:ext cx="291892" cy="149269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" name="円/楕円 34"/>
                <p:cNvSpPr/>
                <p:nvPr/>
              </p:nvSpPr>
              <p:spPr bwMode="auto">
                <a:xfrm>
                  <a:off x="4927326" y="1491488"/>
                  <a:ext cx="291892" cy="149269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" name="円/楕円 35"/>
                <p:cNvSpPr/>
                <p:nvPr/>
              </p:nvSpPr>
              <p:spPr bwMode="auto">
                <a:xfrm>
                  <a:off x="5244318" y="1491488"/>
                  <a:ext cx="291892" cy="149269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" name="グループ化 25"/>
              <p:cNvGrpSpPr/>
              <p:nvPr/>
            </p:nvGrpSpPr>
            <p:grpSpPr>
              <a:xfrm>
                <a:off x="4610338" y="1881632"/>
                <a:ext cx="833444" cy="149269"/>
                <a:chOff x="4610334" y="1491488"/>
                <a:chExt cx="925876" cy="149269"/>
              </a:xfrm>
              <a:solidFill>
                <a:schemeClr val="bg1"/>
              </a:solidFill>
            </p:grpSpPr>
            <p:sp>
              <p:nvSpPr>
                <p:cNvPr id="31" name="円/楕円 30"/>
                <p:cNvSpPr/>
                <p:nvPr/>
              </p:nvSpPr>
              <p:spPr bwMode="auto">
                <a:xfrm>
                  <a:off x="4610334" y="1491488"/>
                  <a:ext cx="291892" cy="149269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" name="円/楕円 31"/>
                <p:cNvSpPr/>
                <p:nvPr/>
              </p:nvSpPr>
              <p:spPr bwMode="auto">
                <a:xfrm>
                  <a:off x="4927326" y="1491488"/>
                  <a:ext cx="291892" cy="149269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" name="円/楕円 32"/>
                <p:cNvSpPr/>
                <p:nvPr/>
              </p:nvSpPr>
              <p:spPr bwMode="auto">
                <a:xfrm>
                  <a:off x="5244318" y="1491488"/>
                  <a:ext cx="291892" cy="149269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" name="グループ化 26"/>
              <p:cNvGrpSpPr/>
              <p:nvPr/>
            </p:nvGrpSpPr>
            <p:grpSpPr>
              <a:xfrm>
                <a:off x="4610338" y="2076704"/>
                <a:ext cx="833444" cy="149269"/>
                <a:chOff x="4610334" y="1491488"/>
                <a:chExt cx="925876" cy="149269"/>
              </a:xfrm>
              <a:solidFill>
                <a:schemeClr val="bg1"/>
              </a:solidFill>
            </p:grpSpPr>
            <p:sp>
              <p:nvSpPr>
                <p:cNvPr id="28" name="円/楕円 27"/>
                <p:cNvSpPr/>
                <p:nvPr/>
              </p:nvSpPr>
              <p:spPr bwMode="auto">
                <a:xfrm>
                  <a:off x="4610334" y="1491488"/>
                  <a:ext cx="291892" cy="149269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" name="円/楕円 28"/>
                <p:cNvSpPr/>
                <p:nvPr/>
              </p:nvSpPr>
              <p:spPr bwMode="auto">
                <a:xfrm>
                  <a:off x="4927326" y="1491488"/>
                  <a:ext cx="291892" cy="149269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" name="円/楕円 29"/>
                <p:cNvSpPr/>
                <p:nvPr/>
              </p:nvSpPr>
              <p:spPr bwMode="auto">
                <a:xfrm>
                  <a:off x="5244318" y="1491488"/>
                  <a:ext cx="291892" cy="149269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40" name="グループ化 39"/>
          <p:cNvGrpSpPr/>
          <p:nvPr/>
        </p:nvGrpSpPr>
        <p:grpSpPr>
          <a:xfrm>
            <a:off x="5991371" y="1387973"/>
            <a:ext cx="740869" cy="816891"/>
            <a:chOff x="4891409" y="2033188"/>
            <a:chExt cx="1395413" cy="1620837"/>
          </a:xfrm>
        </p:grpSpPr>
        <p:sp>
          <p:nvSpPr>
            <p:cNvPr id="41" name="AutoShape 57"/>
            <p:cNvSpPr>
              <a:spLocks noChangeArrowheads="1"/>
            </p:cNvSpPr>
            <p:nvPr/>
          </p:nvSpPr>
          <p:spPr bwMode="auto">
            <a:xfrm>
              <a:off x="4891409" y="2033188"/>
              <a:ext cx="1395413" cy="1620837"/>
            </a:xfrm>
            <a:prstGeom prst="roundRect">
              <a:avLst>
                <a:gd name="adj" fmla="val 8532"/>
              </a:avLst>
            </a:pr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2" name="AutoShape 58"/>
            <p:cNvSpPr>
              <a:spLocks noChangeArrowheads="1"/>
            </p:cNvSpPr>
            <p:nvPr/>
          </p:nvSpPr>
          <p:spPr bwMode="auto">
            <a:xfrm>
              <a:off x="4935859" y="2079225"/>
              <a:ext cx="360363" cy="1484313"/>
            </a:xfrm>
            <a:prstGeom prst="roundRect">
              <a:avLst>
                <a:gd name="adj" fmla="val 32597"/>
              </a:avLst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3" name="AutoShape 59"/>
            <p:cNvSpPr>
              <a:spLocks noChangeArrowheads="1"/>
            </p:cNvSpPr>
            <p:nvPr/>
          </p:nvSpPr>
          <p:spPr bwMode="auto">
            <a:xfrm>
              <a:off x="4943797" y="2117325"/>
              <a:ext cx="342900" cy="1406525"/>
            </a:xfrm>
            <a:prstGeom prst="roundRect">
              <a:avLst>
                <a:gd name="adj" fmla="val 32597"/>
              </a:avLst>
            </a:pr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4" name="Rectangle 60"/>
            <p:cNvSpPr>
              <a:spLocks noChangeArrowheads="1"/>
            </p:cNvSpPr>
            <p:nvPr/>
          </p:nvSpPr>
          <p:spPr bwMode="auto">
            <a:xfrm>
              <a:off x="5386709" y="2214163"/>
              <a:ext cx="765175" cy="269875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5" name="Rectangle 61"/>
            <p:cNvSpPr>
              <a:spLocks noChangeArrowheads="1"/>
            </p:cNvSpPr>
            <p:nvPr/>
          </p:nvSpPr>
          <p:spPr bwMode="auto">
            <a:xfrm>
              <a:off x="5477197" y="2033188"/>
              <a:ext cx="44450" cy="13493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6" name="Rectangle 62"/>
            <p:cNvSpPr>
              <a:spLocks noChangeArrowheads="1"/>
            </p:cNvSpPr>
            <p:nvPr/>
          </p:nvSpPr>
          <p:spPr bwMode="auto">
            <a:xfrm>
              <a:off x="5567684" y="2033188"/>
              <a:ext cx="44450" cy="13493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7" name="Rectangle 63"/>
            <p:cNvSpPr>
              <a:spLocks noChangeArrowheads="1"/>
            </p:cNvSpPr>
            <p:nvPr/>
          </p:nvSpPr>
          <p:spPr bwMode="auto">
            <a:xfrm>
              <a:off x="5656584" y="2033188"/>
              <a:ext cx="44450" cy="13493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8" name="Rectangle 64"/>
            <p:cNvSpPr>
              <a:spLocks noChangeArrowheads="1"/>
            </p:cNvSpPr>
            <p:nvPr/>
          </p:nvSpPr>
          <p:spPr bwMode="auto">
            <a:xfrm>
              <a:off x="5747072" y="2033188"/>
              <a:ext cx="44450" cy="13493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9" name="Rectangle 65"/>
            <p:cNvSpPr>
              <a:spLocks noChangeArrowheads="1"/>
            </p:cNvSpPr>
            <p:nvPr/>
          </p:nvSpPr>
          <p:spPr bwMode="auto">
            <a:xfrm>
              <a:off x="5837559" y="2033188"/>
              <a:ext cx="44450" cy="13493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50" name="Rectangle 66"/>
            <p:cNvSpPr>
              <a:spLocks noChangeArrowheads="1"/>
            </p:cNvSpPr>
            <p:nvPr/>
          </p:nvSpPr>
          <p:spPr bwMode="auto">
            <a:xfrm>
              <a:off x="5928047" y="2033188"/>
              <a:ext cx="44450" cy="13493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51" name="Rectangle 67"/>
            <p:cNvSpPr>
              <a:spLocks noChangeArrowheads="1"/>
            </p:cNvSpPr>
            <p:nvPr/>
          </p:nvSpPr>
          <p:spPr bwMode="auto">
            <a:xfrm>
              <a:off x="6016947" y="2033188"/>
              <a:ext cx="44450" cy="13493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52" name="Rectangle 71"/>
            <p:cNvSpPr>
              <a:spLocks noChangeArrowheads="1"/>
            </p:cNvSpPr>
            <p:nvPr/>
          </p:nvSpPr>
          <p:spPr bwMode="auto">
            <a:xfrm>
              <a:off x="5408934" y="2236388"/>
              <a:ext cx="720725" cy="225425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5386714" y="2528492"/>
              <a:ext cx="763590" cy="1035052"/>
              <a:chOff x="1306" y="1451"/>
              <a:chExt cx="481" cy="652"/>
            </a:xfrm>
            <a:solidFill>
              <a:srgbClr val="99FF66"/>
            </a:solidFill>
          </p:grpSpPr>
          <p:sp>
            <p:nvSpPr>
              <p:cNvPr id="54" name="Oval 68"/>
              <p:cNvSpPr>
                <a:spLocks noChangeArrowheads="1"/>
              </p:cNvSpPr>
              <p:nvPr/>
            </p:nvSpPr>
            <p:spPr bwMode="auto">
              <a:xfrm>
                <a:off x="1306" y="1451"/>
                <a:ext cx="141" cy="11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55" name="Oval 69"/>
              <p:cNvSpPr>
                <a:spLocks noChangeArrowheads="1"/>
              </p:cNvSpPr>
              <p:nvPr/>
            </p:nvSpPr>
            <p:spPr bwMode="auto">
              <a:xfrm>
                <a:off x="1476" y="1451"/>
                <a:ext cx="141" cy="11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56" name="Oval 70"/>
              <p:cNvSpPr>
                <a:spLocks noChangeArrowheads="1"/>
              </p:cNvSpPr>
              <p:nvPr/>
            </p:nvSpPr>
            <p:spPr bwMode="auto">
              <a:xfrm>
                <a:off x="1646" y="1451"/>
                <a:ext cx="141" cy="11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57" name="Oval 72"/>
              <p:cNvSpPr>
                <a:spLocks noChangeArrowheads="1"/>
              </p:cNvSpPr>
              <p:nvPr/>
            </p:nvSpPr>
            <p:spPr bwMode="auto">
              <a:xfrm>
                <a:off x="1306" y="1592"/>
                <a:ext cx="141" cy="11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58" name="Oval 73"/>
              <p:cNvSpPr>
                <a:spLocks noChangeArrowheads="1"/>
              </p:cNvSpPr>
              <p:nvPr/>
            </p:nvSpPr>
            <p:spPr bwMode="auto">
              <a:xfrm>
                <a:off x="1476" y="1592"/>
                <a:ext cx="141" cy="11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59" name="Oval 74"/>
              <p:cNvSpPr>
                <a:spLocks noChangeArrowheads="1"/>
              </p:cNvSpPr>
              <p:nvPr/>
            </p:nvSpPr>
            <p:spPr bwMode="auto">
              <a:xfrm>
                <a:off x="1646" y="1592"/>
                <a:ext cx="141" cy="11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60" name="Oval 75"/>
              <p:cNvSpPr>
                <a:spLocks noChangeArrowheads="1"/>
              </p:cNvSpPr>
              <p:nvPr/>
            </p:nvSpPr>
            <p:spPr bwMode="auto">
              <a:xfrm>
                <a:off x="1306" y="1735"/>
                <a:ext cx="141" cy="11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61" name="Oval 76"/>
              <p:cNvSpPr>
                <a:spLocks noChangeArrowheads="1"/>
              </p:cNvSpPr>
              <p:nvPr/>
            </p:nvSpPr>
            <p:spPr bwMode="auto">
              <a:xfrm>
                <a:off x="1476" y="1735"/>
                <a:ext cx="141" cy="11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62" name="Oval 77"/>
              <p:cNvSpPr>
                <a:spLocks noChangeArrowheads="1"/>
              </p:cNvSpPr>
              <p:nvPr/>
            </p:nvSpPr>
            <p:spPr bwMode="auto">
              <a:xfrm>
                <a:off x="1646" y="1735"/>
                <a:ext cx="141" cy="11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63" name="Oval 78"/>
              <p:cNvSpPr>
                <a:spLocks noChangeArrowheads="1"/>
              </p:cNvSpPr>
              <p:nvPr/>
            </p:nvSpPr>
            <p:spPr bwMode="auto">
              <a:xfrm>
                <a:off x="1306" y="1876"/>
                <a:ext cx="141" cy="11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64" name="Oval 79"/>
              <p:cNvSpPr>
                <a:spLocks noChangeArrowheads="1"/>
              </p:cNvSpPr>
              <p:nvPr/>
            </p:nvSpPr>
            <p:spPr bwMode="auto">
              <a:xfrm>
                <a:off x="1476" y="1876"/>
                <a:ext cx="141" cy="11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65" name="Oval 80"/>
              <p:cNvSpPr>
                <a:spLocks noChangeArrowheads="1"/>
              </p:cNvSpPr>
              <p:nvPr/>
            </p:nvSpPr>
            <p:spPr bwMode="auto">
              <a:xfrm>
                <a:off x="1646" y="1876"/>
                <a:ext cx="141" cy="113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66" name="AutoShape 81"/>
              <p:cNvSpPr>
                <a:spLocks noChangeArrowheads="1"/>
              </p:cNvSpPr>
              <p:nvPr/>
            </p:nvSpPr>
            <p:spPr bwMode="auto">
              <a:xfrm>
                <a:off x="1306" y="2047"/>
                <a:ext cx="141" cy="56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67" name="AutoShape 82"/>
              <p:cNvSpPr>
                <a:spLocks noChangeArrowheads="1"/>
              </p:cNvSpPr>
              <p:nvPr/>
            </p:nvSpPr>
            <p:spPr bwMode="auto">
              <a:xfrm>
                <a:off x="1476" y="2047"/>
                <a:ext cx="141" cy="56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68" name="AutoShape 83"/>
              <p:cNvSpPr>
                <a:spLocks noChangeArrowheads="1"/>
              </p:cNvSpPr>
              <p:nvPr/>
            </p:nvSpPr>
            <p:spPr bwMode="auto">
              <a:xfrm>
                <a:off x="1646" y="2047"/>
                <a:ext cx="141" cy="56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 rot="10800000">
            <a:off x="2362200" y="4114800"/>
            <a:ext cx="4572000" cy="990600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EBF3B8"/>
              </a:gs>
              <a:gs pos="100000">
                <a:srgbClr val="91C254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58775" y="358775"/>
            <a:ext cx="8421688" cy="71913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3200" dirty="0" smtClean="0">
                <a:latin typeface="+mj-ea"/>
                <a:ea typeface="+mj-ea"/>
              </a:rPr>
              <a:t>保証相談ホットライン</a:t>
            </a:r>
            <a:r>
              <a:rPr lang="ja-JP" altLang="en-US" sz="3200" dirty="0" smtClean="0">
                <a:latin typeface="+mj-ea"/>
                <a:ea typeface="+mj-ea"/>
              </a:rPr>
              <a:t>の概要</a:t>
            </a:r>
            <a:endParaRPr lang="en-US" altLang="ja-JP" sz="3200" dirty="0">
              <a:latin typeface="+mj-ea"/>
              <a:ea typeface="+mj-ea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739775" y="1798638"/>
            <a:ext cx="3281363" cy="1619250"/>
          </a:xfrm>
          <a:prstGeom prst="rect">
            <a:avLst/>
          </a:prstGeom>
          <a:solidFill>
            <a:srgbClr val="EBF3B8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919163" y="1978025"/>
            <a:ext cx="2935287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30000"/>
              </a:lnSpc>
            </a:pPr>
            <a:r>
              <a:rPr lang="ja-JP" altLang="en-US" sz="1600" dirty="0" smtClean="0">
                <a:latin typeface="ＭＳ ゴシック" pitchFamily="49" charset="-128"/>
              </a:rPr>
              <a:t>・保証支援</a:t>
            </a:r>
            <a:r>
              <a:rPr lang="en-US" altLang="ja-JP" sz="1600" dirty="0" smtClean="0">
                <a:latin typeface="ＭＳ ゴシック" pitchFamily="49" charset="-128"/>
              </a:rPr>
              <a:t>(</a:t>
            </a:r>
            <a:r>
              <a:rPr lang="ja-JP" altLang="en-US" sz="1600" dirty="0" smtClean="0">
                <a:latin typeface="ＭＳ ゴシック" pitchFamily="49" charset="-128"/>
              </a:rPr>
              <a:t>資金繰り支援</a:t>
            </a:r>
            <a:r>
              <a:rPr lang="en-US" altLang="ja-JP" sz="1600" dirty="0" smtClean="0">
                <a:latin typeface="ＭＳ ゴシック" pitchFamily="49" charset="-128"/>
              </a:rPr>
              <a:t>)</a:t>
            </a:r>
            <a:endParaRPr lang="ja-JP" altLang="en-US" sz="1600" dirty="0" smtClean="0">
              <a:latin typeface="ＭＳ ゴシック" pitchFamily="49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600" dirty="0" smtClean="0">
                <a:latin typeface="ＭＳ ゴシック" pitchFamily="49" charset="-128"/>
              </a:rPr>
              <a:t>・専門家派遣</a:t>
            </a:r>
          </a:p>
          <a:p>
            <a:pPr>
              <a:lnSpc>
                <a:spcPct val="130000"/>
              </a:lnSpc>
            </a:pPr>
            <a:r>
              <a:rPr lang="ja-JP" altLang="en-US" sz="1600" dirty="0" smtClean="0">
                <a:latin typeface="ＭＳ ゴシック" pitchFamily="49" charset="-128"/>
              </a:rPr>
              <a:t>・帯同訪問 </a:t>
            </a:r>
            <a:endParaRPr lang="ja-JP" altLang="en-US" sz="1600" dirty="0">
              <a:latin typeface="ＭＳ ゴシック" pitchFamily="49" charset="-128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739775" y="1258888"/>
            <a:ext cx="3281363" cy="539750"/>
          </a:xfrm>
          <a:prstGeom prst="rect">
            <a:avLst/>
          </a:prstGeom>
          <a:solidFill>
            <a:srgbClr val="66804C"/>
          </a:solidFill>
          <a:ln w="9525">
            <a:noFill/>
            <a:miter lim="800000"/>
            <a:headEnd/>
            <a:tailEnd/>
          </a:ln>
          <a:effectLst>
            <a:prstShdw prst="shdw17" dist="35921" dir="13500000">
              <a:srgbClr val="66804C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</a:rPr>
              <a:t>信　用　保　証　協　会</a:t>
            </a:r>
            <a:endParaRPr lang="en-US" altLang="ja-JP" dirty="0">
              <a:solidFill>
                <a:schemeClr val="bg1"/>
              </a:solidFill>
            </a:endParaRP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 rot="16200000">
            <a:off x="3913982" y="1935956"/>
            <a:ext cx="1589088" cy="1374775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EBF3B8"/>
              </a:gs>
              <a:gs pos="100000">
                <a:srgbClr val="91C254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5216525" y="1258888"/>
            <a:ext cx="3286125" cy="539750"/>
          </a:xfrm>
          <a:prstGeom prst="rect">
            <a:avLst/>
          </a:prstGeom>
          <a:solidFill>
            <a:srgbClr val="3D8066"/>
          </a:solidFill>
          <a:ln w="9525">
            <a:noFill/>
            <a:miter lim="800000"/>
            <a:headEnd/>
            <a:tailEnd/>
          </a:ln>
          <a:effectLst>
            <a:prstShdw prst="shdw17" dist="35921" dir="13500000">
              <a:srgbClr val="3D8066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</a:rPr>
              <a:t>商工会議所・商工会</a:t>
            </a:r>
            <a:endParaRPr lang="en-US" altLang="ja-JP" dirty="0">
              <a:solidFill>
                <a:schemeClr val="bg1"/>
              </a:solidFill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919163" y="4953000"/>
            <a:ext cx="7583488" cy="1500336"/>
          </a:xfrm>
          <a:prstGeom prst="rect">
            <a:avLst/>
          </a:prstGeom>
          <a:solidFill>
            <a:srgbClr val="99CC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739775" y="5013176"/>
            <a:ext cx="7758113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30000"/>
              </a:lnSpc>
            </a:pPr>
            <a:r>
              <a:rPr lang="ja-JP" altLang="en-US" sz="1600" dirty="0" smtClean="0">
                <a:latin typeface="ＭＳ ゴシック" pitchFamily="49" charset="-128"/>
              </a:rPr>
              <a:t>　担当者は、経営指導員が会員</a:t>
            </a:r>
            <a:r>
              <a:rPr lang="en-US" altLang="ja-JP" sz="1600" dirty="0" smtClean="0">
                <a:latin typeface="ＭＳ ゴシック" pitchFamily="49" charset="-128"/>
              </a:rPr>
              <a:t>(</a:t>
            </a:r>
            <a:r>
              <a:rPr lang="ja-JP" altLang="en-US" sz="1600" dirty="0" smtClean="0">
                <a:latin typeface="ＭＳ ゴシック" pitchFamily="49" charset="-128"/>
              </a:rPr>
              <a:t>中小</a:t>
            </a:r>
            <a:r>
              <a:rPr lang="ja-JP" altLang="en-US" sz="1600" dirty="0" smtClean="0">
                <a:latin typeface="ＭＳ ゴシック" pitchFamily="49" charset="-128"/>
              </a:rPr>
              <a:t>企業者等</a:t>
            </a:r>
            <a:r>
              <a:rPr lang="en-US" altLang="ja-JP" sz="1600" dirty="0" smtClean="0">
                <a:latin typeface="ＭＳ ゴシック" pitchFamily="49" charset="-128"/>
              </a:rPr>
              <a:t>)</a:t>
            </a:r>
            <a:r>
              <a:rPr lang="ja-JP" altLang="en-US" sz="1600" dirty="0" smtClean="0">
                <a:latin typeface="ＭＳ ゴシック" pitchFamily="49" charset="-128"/>
              </a:rPr>
              <a:t>からの相談をすばやくキャッチ</a:t>
            </a:r>
          </a:p>
          <a:p>
            <a:pPr>
              <a:lnSpc>
                <a:spcPct val="130000"/>
              </a:lnSpc>
            </a:pPr>
            <a:r>
              <a:rPr lang="ja-JP" altLang="en-US" sz="1600" dirty="0" smtClean="0">
                <a:latin typeface="ＭＳ ゴシック" pitchFamily="49" charset="-128"/>
              </a:rPr>
              <a:t>　担当者は、保証や専門家派遣に関するアドバイスを実施</a:t>
            </a:r>
            <a:r>
              <a:rPr lang="en-US" altLang="ja-JP" sz="1600" dirty="0" smtClean="0">
                <a:latin typeface="ＭＳ ゴシック" pitchFamily="49" charset="-128"/>
              </a:rPr>
              <a:t>(</a:t>
            </a:r>
            <a:r>
              <a:rPr lang="ja-JP" altLang="en-US" sz="1600" dirty="0" smtClean="0">
                <a:latin typeface="ＭＳ ゴシック" pitchFamily="49" charset="-128"/>
              </a:rPr>
              <a:t>帯同訪問を含む</a:t>
            </a:r>
            <a:r>
              <a:rPr lang="en-US" altLang="ja-JP" sz="1600" dirty="0" smtClean="0">
                <a:latin typeface="ＭＳ ゴシック" pitchFamily="49" charset="-128"/>
              </a:rPr>
              <a:t>)</a:t>
            </a:r>
            <a:endParaRPr lang="ja-JP" altLang="en-US" sz="1600" dirty="0" smtClean="0">
              <a:latin typeface="ＭＳ ゴシック" pitchFamily="49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600" dirty="0" smtClean="0">
                <a:latin typeface="ＭＳ ゴシック" pitchFamily="49" charset="-128"/>
              </a:rPr>
              <a:t>　相談結果について定期的に経営指導員と情報交換会議開催</a:t>
            </a:r>
            <a:r>
              <a:rPr lang="en-US" altLang="ja-JP" sz="1600" dirty="0" smtClean="0">
                <a:latin typeface="ＭＳ ゴシック" pitchFamily="49" charset="-128"/>
              </a:rPr>
              <a:t>(</a:t>
            </a:r>
            <a:r>
              <a:rPr lang="ja-JP" altLang="en-US" sz="1600" dirty="0" smtClean="0">
                <a:latin typeface="ＭＳ ゴシック" pitchFamily="49" charset="-128"/>
              </a:rPr>
              <a:t>フィードバック</a:t>
            </a:r>
            <a:r>
              <a:rPr lang="en-US" altLang="ja-JP" sz="1600" dirty="0" smtClean="0">
                <a:latin typeface="ＭＳ ゴシック" pitchFamily="49" charset="-128"/>
              </a:rPr>
              <a:t>)</a:t>
            </a:r>
            <a:endParaRPr lang="en-US" altLang="ja-JP" sz="1600" dirty="0">
              <a:latin typeface="ＭＳ ゴシック" pitchFamily="49" charset="-128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5216525" y="1798638"/>
            <a:ext cx="3281363" cy="1619250"/>
          </a:xfrm>
          <a:prstGeom prst="rect">
            <a:avLst/>
          </a:prstGeom>
          <a:solidFill>
            <a:srgbClr val="EBF3B8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362200" y="3416300"/>
            <a:ext cx="0" cy="696913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oval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6934200" y="3416300"/>
            <a:ext cx="0" cy="696913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oval" w="sm" len="sm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5435600" y="2025650"/>
            <a:ext cx="2935288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30000"/>
              </a:lnSpc>
            </a:pPr>
            <a:endParaRPr lang="ja-JP" altLang="en-US" sz="1600" dirty="0" smtClean="0">
              <a:latin typeface="ＭＳ ゴシック" pitchFamily="49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600" dirty="0" smtClean="0">
                <a:latin typeface="ＭＳ ゴシック" pitchFamily="49" charset="-128"/>
              </a:rPr>
              <a:t>・経営指導員が受けた</a:t>
            </a:r>
          </a:p>
          <a:p>
            <a:pPr>
              <a:lnSpc>
                <a:spcPct val="130000"/>
              </a:lnSpc>
            </a:pPr>
            <a:r>
              <a:rPr lang="ja-JP" altLang="en-US" sz="1600" dirty="0" smtClean="0">
                <a:latin typeface="ＭＳ ゴシック" pitchFamily="49" charset="-128"/>
              </a:rPr>
              <a:t>　相談情報</a:t>
            </a:r>
            <a:r>
              <a:rPr lang="en-US" altLang="ja-JP" sz="1600" dirty="0" smtClean="0">
                <a:latin typeface="ＭＳ ゴシック" pitchFamily="49" charset="-128"/>
              </a:rPr>
              <a:t>(</a:t>
            </a:r>
            <a:r>
              <a:rPr lang="ja-JP" altLang="en-US" sz="1600" dirty="0" smtClean="0">
                <a:latin typeface="ＭＳ ゴシック" pitchFamily="49" charset="-128"/>
              </a:rPr>
              <a:t>信用保証協会分</a:t>
            </a:r>
            <a:r>
              <a:rPr lang="en-US" altLang="ja-JP" sz="1600" dirty="0" smtClean="0">
                <a:latin typeface="ＭＳ ゴシック" pitchFamily="49" charset="-128"/>
              </a:rPr>
              <a:t>)</a:t>
            </a:r>
          </a:p>
          <a:p>
            <a:pPr>
              <a:lnSpc>
                <a:spcPct val="130000"/>
              </a:lnSpc>
            </a:pPr>
            <a:endParaRPr lang="ja-JP" altLang="en-US" sz="1600" dirty="0" smtClean="0">
              <a:latin typeface="ＭＳ ゴシック" pitchFamily="49" charset="-128"/>
            </a:endParaRPr>
          </a:p>
          <a:p>
            <a:pPr>
              <a:lnSpc>
                <a:spcPct val="130000"/>
              </a:lnSpc>
            </a:pPr>
            <a:r>
              <a:rPr lang="ja-JP" altLang="en-US" sz="1200" dirty="0" smtClean="0">
                <a:latin typeface="ＭＳ ゴシック" pitchFamily="49" charset="-128"/>
              </a:rPr>
              <a:t> </a:t>
            </a:r>
            <a:endParaRPr lang="ja-JP" altLang="en-US" sz="1200" dirty="0">
              <a:latin typeface="ＭＳ ゴシック" pitchFamily="49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23928" y="4293096"/>
            <a:ext cx="136815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連　携</a:t>
            </a:r>
            <a:endParaRPr kumimoji="1" lang="ja-JP" altLang="en-US" dirty="0"/>
          </a:p>
        </p:txBody>
      </p:sp>
      <p:sp>
        <p:nvSpPr>
          <p:cNvPr id="18" name="角丸四角形 17"/>
          <p:cNvSpPr/>
          <p:nvPr/>
        </p:nvSpPr>
        <p:spPr>
          <a:xfrm>
            <a:off x="3563888" y="3212976"/>
            <a:ext cx="2376264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経営指導員との</a:t>
            </a:r>
          </a:p>
          <a:p>
            <a:pPr algn="ctr"/>
            <a:r>
              <a:rPr kumimoji="1" lang="ja-JP" altLang="en-US" dirty="0" smtClean="0"/>
              <a:t>ネットワークを構築</a:t>
            </a:r>
            <a:endParaRPr kumimoji="1" lang="ja-JP" altLang="en-US" dirty="0"/>
          </a:p>
        </p:txBody>
      </p:sp>
      <p:pic>
        <p:nvPicPr>
          <p:cNvPr id="1026" name="Picture 2" descr="C:\Users\父\Documents\お父さん\パワポ　素材\-ポイント\point01_point0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212976"/>
            <a:ext cx="576064" cy="602578"/>
          </a:xfrm>
          <a:prstGeom prst="rect">
            <a:avLst/>
          </a:prstGeom>
          <a:noFill/>
        </p:spPr>
      </p:pic>
      <p:sp>
        <p:nvSpPr>
          <p:cNvPr id="19" name="テキスト ボックス 18"/>
          <p:cNvSpPr txBox="1"/>
          <p:nvPr/>
        </p:nvSpPr>
        <p:spPr>
          <a:xfrm>
            <a:off x="456012" y="4772025"/>
            <a:ext cx="338437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保証相談ホットラインの役割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0" name="スライド番号プレースホルダ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C16A-BDAB-4D66-B92F-5C2436E102DD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BC16A-BDAB-4D66-B92F-5C2436E102DD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404664"/>
            <a:ext cx="8204448" cy="796950"/>
          </a:xfrm>
          <a:prstGeom prst="rect">
            <a:avLst/>
          </a:prstGeom>
          <a:solidFill>
            <a:srgbClr val="B3B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normAutofit/>
          </a:bodyPr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+mj-ea"/>
                <a:ea typeface="+mj-ea"/>
              </a:rPr>
              <a:t>定期情報</a:t>
            </a:r>
            <a:r>
              <a:rPr lang="ja-JP" altLang="en-US" sz="2800" dirty="0" smtClean="0">
                <a:solidFill>
                  <a:schemeClr val="tx1"/>
                </a:solidFill>
                <a:latin typeface="+mj-ea"/>
                <a:ea typeface="+mj-ea"/>
              </a:rPr>
              <a:t>交換会議の開催</a:t>
            </a:r>
            <a:endParaRPr lang="en-US" altLang="ja-JP" sz="28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6" name="Picture 7" descr="C:\Users\父\Documents\お父さん\パワポ　素材\人物\mobile_work01\mobile_work01_man3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856" y="4596157"/>
            <a:ext cx="1750723" cy="1656184"/>
          </a:xfrm>
          <a:prstGeom prst="rect">
            <a:avLst/>
          </a:prstGeom>
          <a:noFill/>
        </p:spPr>
      </p:pic>
      <p:pic>
        <p:nvPicPr>
          <p:cNvPr id="7" name="Picture 5" descr="C:\Users\父\Documents\お父さん\パワポ　素材\人物\meeting_presen01\meeting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78091" y="4102706"/>
            <a:ext cx="1671616" cy="936104"/>
          </a:xfrm>
          <a:prstGeom prst="rect">
            <a:avLst/>
          </a:prstGeom>
          <a:noFill/>
        </p:spPr>
      </p:pic>
      <p:pic>
        <p:nvPicPr>
          <p:cNvPr id="8" name="Picture 2" descr="C:\Users\父\Documents\お父さん\パワポ　素材\人物\meeting_presen01\presen_0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15882" y="4509120"/>
            <a:ext cx="1661499" cy="1584176"/>
          </a:xfrm>
          <a:prstGeom prst="rect">
            <a:avLst/>
          </a:prstGeom>
          <a:noFill/>
        </p:spPr>
      </p:pic>
      <p:sp>
        <p:nvSpPr>
          <p:cNvPr id="9" name="コンテンツ プレースホルダ 21"/>
          <p:cNvSpPr txBox="1">
            <a:spLocks/>
          </p:cNvSpPr>
          <p:nvPr/>
        </p:nvSpPr>
        <p:spPr>
          <a:xfrm>
            <a:off x="661424" y="1594520"/>
            <a:ext cx="2160240" cy="1944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rtlCol="0" anchor="ctr">
            <a:normAutofit fontScale="92500"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1" lang="ja-JP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信用保証協会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altLang="ja-JP" sz="2000" dirty="0" smtClean="0"/>
              <a:t>(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現　課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1" lang="ja-JP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ja-JP" altLang="en-US" sz="1200" dirty="0" smtClean="0"/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altLang="ja-JP" sz="1200" dirty="0" smtClean="0"/>
              <a:t>※</a:t>
            </a:r>
            <a:r>
              <a:rPr lang="ja-JP" altLang="en-US" sz="1200" dirty="0" smtClean="0"/>
              <a:t>定量情報</a:t>
            </a:r>
            <a:r>
              <a:rPr lang="en-US" altLang="ja-JP" sz="1200" dirty="0" smtClean="0"/>
              <a:t>(</a:t>
            </a:r>
            <a:r>
              <a:rPr lang="ja-JP" altLang="en-US" sz="1200" dirty="0" smtClean="0"/>
              <a:t>相談件数</a:t>
            </a:r>
            <a:r>
              <a:rPr lang="en-US" altLang="ja-JP" sz="1200" dirty="0" smtClean="0"/>
              <a:t>)</a:t>
            </a:r>
            <a:r>
              <a:rPr lang="ja-JP" altLang="en-US" sz="1200" dirty="0" smtClean="0"/>
              <a:t>の把握</a:t>
            </a:r>
            <a:endParaRPr kumimoji="1" lang="ja-JP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 descr="C:\Users\父\Documents\お父さん\パワポ　素材\矢印\yajirushi01_orange_lef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5157192"/>
            <a:ext cx="1152128" cy="622581"/>
          </a:xfrm>
          <a:prstGeom prst="rect">
            <a:avLst/>
          </a:prstGeom>
          <a:noFill/>
        </p:spPr>
      </p:pic>
      <p:pic>
        <p:nvPicPr>
          <p:cNvPr id="14" name="Picture 2" descr="C:\Users\父\Documents\お父さん\パワポ　素材\矢印\yajirushi01_orange_lef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55742" y="5038810"/>
            <a:ext cx="1152128" cy="622581"/>
          </a:xfrm>
          <a:prstGeom prst="rect">
            <a:avLst/>
          </a:prstGeom>
          <a:noFill/>
        </p:spPr>
      </p:pic>
      <p:sp>
        <p:nvSpPr>
          <p:cNvPr id="16" name="テキスト ボックス 15"/>
          <p:cNvSpPr txBox="1"/>
          <p:nvPr/>
        </p:nvSpPr>
        <p:spPr>
          <a:xfrm>
            <a:off x="6804248" y="5373216"/>
            <a:ext cx="19442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支援事例の蓄積</a:t>
            </a:r>
            <a:endParaRPr kumimoji="1" lang="ja-JP" altLang="en-US" sz="1600" dirty="0"/>
          </a:p>
        </p:txBody>
      </p:sp>
      <p:sp>
        <p:nvSpPr>
          <p:cNvPr id="18" name="正方形/長方形 17"/>
          <p:cNvSpPr/>
          <p:nvPr/>
        </p:nvSpPr>
        <p:spPr>
          <a:xfrm>
            <a:off x="489860" y="3985651"/>
            <a:ext cx="226215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ja-JP" altLang="en-US" dirty="0" smtClean="0"/>
              <a:t>各種支援情報の発信</a:t>
            </a:r>
            <a:endParaRPr lang="ja-JP" altLang="en-US" dirty="0"/>
          </a:p>
        </p:txBody>
      </p:sp>
      <p:sp>
        <p:nvSpPr>
          <p:cNvPr id="19" name="下矢印吹き出し 18"/>
          <p:cNvSpPr/>
          <p:nvPr/>
        </p:nvSpPr>
        <p:spPr>
          <a:xfrm>
            <a:off x="3131840" y="1820693"/>
            <a:ext cx="3014580" cy="2534290"/>
          </a:xfrm>
          <a:prstGeom prst="downArrowCallout">
            <a:avLst>
              <a:gd name="adj1" fmla="val 25000"/>
              <a:gd name="adj2" fmla="val 21732"/>
              <a:gd name="adj3" fmla="val 25000"/>
              <a:gd name="adj4" fmla="val 6497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+mn-ea"/>
              </a:rPr>
              <a:t>情報交換会議のテーマ</a:t>
            </a:r>
          </a:p>
          <a:p>
            <a:pPr algn="ctr"/>
            <a:endParaRPr lang="ja-JP" altLang="en-US" sz="1400" dirty="0" smtClean="0">
              <a:latin typeface="+mj-ea"/>
              <a:ea typeface="+mj-ea"/>
            </a:endParaRPr>
          </a:p>
          <a:p>
            <a:r>
              <a:rPr lang="ja-JP" altLang="en-US" sz="1400" dirty="0" smtClean="0">
                <a:latin typeface="+mj-ea"/>
                <a:ea typeface="+mj-ea"/>
              </a:rPr>
              <a:t>●保証相談ホットラインの実績</a:t>
            </a:r>
          </a:p>
          <a:p>
            <a:r>
              <a:rPr kumimoji="1" lang="ja-JP" altLang="en-US" sz="1400" dirty="0" smtClean="0">
                <a:latin typeface="+mj-ea"/>
                <a:ea typeface="+mj-ea"/>
              </a:rPr>
              <a:t>●支援事例の進捗・結果報告</a:t>
            </a:r>
          </a:p>
          <a:p>
            <a:r>
              <a:rPr lang="ja-JP" altLang="en-US" sz="1400" dirty="0" smtClean="0">
                <a:latin typeface="+mj-ea"/>
                <a:ea typeface="+mj-ea"/>
              </a:rPr>
              <a:t>●各種制度・セミナー</a:t>
            </a:r>
            <a:r>
              <a:rPr lang="ja-JP" altLang="en-US" sz="1400" smtClean="0">
                <a:latin typeface="+mj-ea"/>
                <a:ea typeface="+mj-ea"/>
              </a:rPr>
              <a:t>等</a:t>
            </a:r>
            <a:r>
              <a:rPr lang="ja-JP" altLang="en-US" sz="1400" smtClean="0">
                <a:latin typeface="+mj-ea"/>
                <a:ea typeface="+mj-ea"/>
              </a:rPr>
              <a:t>情報共有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15" name="コンテンツ プレースホルダ 4"/>
          <p:cNvSpPr txBox="1">
            <a:spLocks/>
          </p:cNvSpPr>
          <p:nvPr/>
        </p:nvSpPr>
        <p:spPr>
          <a:xfrm>
            <a:off x="6588224" y="1594520"/>
            <a:ext cx="1785392" cy="205320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1" sz="18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2"/>
              <a:buNone/>
            </a:pPr>
            <a:endParaRPr lang="ja-JP" altLang="en-US" sz="2000" dirty="0" smtClean="0"/>
          </a:p>
          <a:p>
            <a:pPr algn="ctr">
              <a:buFont typeface="Wingdings 2"/>
              <a:buNone/>
            </a:pPr>
            <a:r>
              <a:rPr lang="ja-JP" altLang="en-US" sz="2000" dirty="0" smtClean="0"/>
              <a:t>商工会議所</a:t>
            </a:r>
          </a:p>
          <a:p>
            <a:pPr algn="ctr">
              <a:buFont typeface="Wingdings 2"/>
              <a:buNone/>
            </a:pPr>
            <a:r>
              <a:rPr lang="ja-JP" altLang="en-US" sz="2000" dirty="0"/>
              <a:t>商工会</a:t>
            </a:r>
            <a:endParaRPr lang="ja-JP" altLang="en-US" sz="2000" dirty="0" smtClean="0"/>
          </a:p>
          <a:p>
            <a:pPr algn="ctr"/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ジャパネスク">
  <a:themeElements>
    <a:clrScheme name="ジャパネスク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ジャパネスク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ジャパネス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1114</TotalTime>
  <Words>233</Words>
  <Application>Microsoft Office PowerPoint</Application>
  <PresentationFormat>画面に合わせる (4:3)</PresentationFormat>
  <Paragraphs>79</Paragraphs>
  <Slides>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ジャパネスク</vt:lpstr>
      <vt:lpstr>保証相談ホットラインの概要 ～中小企業に寄り添った支援のために～</vt:lpstr>
      <vt:lpstr>保証相談機能の強化</vt:lpstr>
      <vt:lpstr>保証相談ホットラインのイメージ</vt:lpstr>
      <vt:lpstr>PowerPoint プレゼンテーション</vt:lpstr>
      <vt:lpstr>定期情報交換会議の開催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相談機能の強化について ～中小企業に寄り添った支援のために～</dc:title>
  <dc:creator>父</dc:creator>
  <cp:lastModifiedBy>伊藤 登志雄</cp:lastModifiedBy>
  <cp:revision>204</cp:revision>
  <dcterms:created xsi:type="dcterms:W3CDTF">2015-12-30T23:26:46Z</dcterms:created>
  <dcterms:modified xsi:type="dcterms:W3CDTF">2016-06-02T01:50:47Z</dcterms:modified>
</cp:coreProperties>
</file>